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59" r:id="rId14"/>
    <p:sldId id="260" r:id="rId15"/>
    <p:sldId id="268" r:id="rId16"/>
    <p:sldId id="258" r:id="rId17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78"/>
    <a:srgbClr val="CCCCCC"/>
    <a:srgbClr val="B11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68" autoAdjust="0"/>
  </p:normalViewPr>
  <p:slideViewPr>
    <p:cSldViewPr>
      <p:cViewPr>
        <p:scale>
          <a:sx n="66" d="100"/>
          <a:sy n="66" d="100"/>
        </p:scale>
        <p:origin x="-2922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C1448-7C3F-4CA4-A002-6E621D7C27A5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FB1BD-2A2F-40EC-9E9E-5D8B1C78B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72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ASSIMPREDIL ANCE is the Association of complementary and construction companies in the districts of Milan, Lodi, Monza and Brianza. 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Association is active since 1945 and represents the largest territorial entity  of ANCE system, the National Association of Construction Companies.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B1BD-2A2F-40EC-9E9E-5D8B1C78BEA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440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cities have registered a positive trend in residential transactions. Milan has performed a +26% in Q1 2016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B1BD-2A2F-40EC-9E9E-5D8B1C78BEA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Overseas investors have poured important investments in the office market, especially in Milan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B1BD-2A2F-40EC-9E9E-5D8B1C78BEA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for </a:t>
            </a:r>
            <a:r>
              <a:rPr lang="it-IT" dirty="0" err="1" smtClean="0"/>
              <a:t>your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attention</a:t>
            </a:r>
            <a:r>
              <a:rPr lang="it-IT" baseline="0" dirty="0" smtClean="0"/>
              <a:t>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B1BD-2A2F-40EC-9E9E-5D8B1C78BEA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76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Milan is the main financial, commercial and industrial center in Italy, continuously attracting investments and new business activities.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wealthiest city in the wealthiest region of Italy.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Milan is the capital of Lombardy, one of the 20 administrative regions of Italy and accounts for 22% of the country GDP.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B1BD-2A2F-40EC-9E9E-5D8B1C78BEA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44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2016 edition of Emerging Trends in Real Estate in Europe by PWC, Milan was the eighth most active real estate market in Europe , with € 4billion invested between Q4 2014 and Q3 2015.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B1BD-2A2F-40EC-9E9E-5D8B1C78BEA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44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2014 international turnover of the Italian construction companies has reached 10.5 billion euro.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B1BD-2A2F-40EC-9E9E-5D8B1C78BEA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44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contracts signed in 2014 are concentrated in Europe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South America.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B1BD-2A2F-40EC-9E9E-5D8B1C78BEA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44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Italian contractors are running 662 construction sites internationally for almost 73 billion euro. Value of concessions exceeds 35 billion euro.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B1BD-2A2F-40EC-9E9E-5D8B1C78BEA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440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majority of the companies undertakes complex infrastructures such as railways, roads, bridges and hydraulic works.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B1BD-2A2F-40EC-9E9E-5D8B1C78BEA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440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Italian economy remains weak but in 2015 GDP registered a growth of 0.8% that stops a consecutive three years decline.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B1BD-2A2F-40EC-9E9E-5D8B1C78BEA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44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 market. New production still in severe crisis in 2014 and 2015, while incentives have led the growth in renovation.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B1BD-2A2F-40EC-9E9E-5D8B1C78BEA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910-9B33-4D6B-AD96-101A1F6C645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65DA-D908-404C-88AF-1BA0F98B47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08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910-9B33-4D6B-AD96-101A1F6C645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65DA-D908-404C-88AF-1BA0F98B47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20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910-9B33-4D6B-AD96-101A1F6C645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65DA-D908-404C-88AF-1BA0F98B47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81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910-9B33-4D6B-AD96-101A1F6C645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65DA-D908-404C-88AF-1BA0F98B47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45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910-9B33-4D6B-AD96-101A1F6C645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65DA-D908-404C-88AF-1BA0F98B47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09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910-9B33-4D6B-AD96-101A1F6C645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65DA-D908-404C-88AF-1BA0F98B47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44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92257"/>
            <a:ext cx="2688573" cy="8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6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29712"/>
            <a:ext cx="1448501" cy="457146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51520" y="260649"/>
            <a:ext cx="9577064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-252536" y="6165304"/>
            <a:ext cx="9577064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848872" cy="706091"/>
          </a:xfrm>
        </p:spPr>
        <p:txBody>
          <a:bodyPr>
            <a:normAutofit/>
          </a:bodyPr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8100392" y="-387424"/>
            <a:ext cx="720080" cy="71149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80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29712"/>
            <a:ext cx="1448501" cy="457146"/>
          </a:xfrm>
          <a:prstGeom prst="rect">
            <a:avLst/>
          </a:prstGeom>
        </p:spPr>
      </p:pic>
      <p:cxnSp>
        <p:nvCxnSpPr>
          <p:cNvPr id="10" name="Connettore 1 9"/>
          <p:cNvCxnSpPr/>
          <p:nvPr userDrawn="1"/>
        </p:nvCxnSpPr>
        <p:spPr>
          <a:xfrm>
            <a:off x="-252536" y="6165304"/>
            <a:ext cx="9577064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 userDrawn="1"/>
        </p:nvSpPr>
        <p:spPr>
          <a:xfrm>
            <a:off x="8100392" y="-387424"/>
            <a:ext cx="720080" cy="71149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63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910-9B33-4D6B-AD96-101A1F6C645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65DA-D908-404C-88AF-1BA0F98B47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11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910-9B33-4D6B-AD96-101A1F6C645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65DA-D908-404C-88AF-1BA0F98B47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38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910-9B33-4D6B-AD96-101A1F6C645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65DA-D908-404C-88AF-1BA0F98B47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57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910-9B33-4D6B-AD96-101A1F6C645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65DA-D908-404C-88AF-1BA0F98B47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21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910-9B33-4D6B-AD96-101A1F6C645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65DA-D908-404C-88AF-1BA0F98B47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06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5910-9B33-4D6B-AD96-101A1F6C645A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865DA-D908-404C-88AF-1BA0F98B47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5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156176" y="0"/>
            <a:ext cx="2987824" cy="6957392"/>
          </a:xfrm>
          <a:prstGeom prst="rect">
            <a:avLst/>
          </a:prstGeom>
          <a:solidFill>
            <a:srgbClr val="003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-108520" y="1700808"/>
            <a:ext cx="7200800" cy="1777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251520" y="1988840"/>
            <a:ext cx="53879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ANCE GIOVANI MILANO LODI MONZA E BRIANZA MEETS THE NETHERLANDS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54224" y="3672026"/>
            <a:ext cx="5387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Matteo Baroni</a:t>
            </a:r>
            <a:endParaRPr lang="it-IT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2987824" y="638132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Matteo Baroni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5346700"/>
            <a:ext cx="3882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Source: Processing by ANCE </a:t>
            </a:r>
            <a:r>
              <a:rPr lang="it-IT" sz="1400" i="1" dirty="0" err="1" smtClean="0"/>
              <a:t>based</a:t>
            </a:r>
            <a:r>
              <a:rPr lang="it-IT" sz="1400" i="1" dirty="0" smtClean="0"/>
              <a:t> on ISTAT  </a:t>
            </a:r>
            <a:r>
              <a:rPr lang="it-IT" sz="1400" i="1" dirty="0" err="1" smtClean="0"/>
              <a:t>figures</a:t>
            </a:r>
            <a:endParaRPr lang="it-IT" sz="1400" i="1" dirty="0"/>
          </a:p>
        </p:txBody>
      </p:sp>
      <p:sp>
        <p:nvSpPr>
          <p:cNvPr id="7" name="Titolo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Housing</a:t>
            </a:r>
            <a:r>
              <a:rPr lang="it-IT" sz="2800" dirty="0" smtClean="0"/>
              <a:t> market</a:t>
            </a:r>
            <a:endParaRPr lang="it-IT" sz="2800" dirty="0"/>
          </a:p>
        </p:txBody>
      </p:sp>
      <p:pic>
        <p:nvPicPr>
          <p:cNvPr id="8" name="Immagine 7" descr="160706_Nota di sintesi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t="28227" r="11004" b="35887"/>
          <a:stretch/>
        </p:blipFill>
        <p:spPr>
          <a:xfrm>
            <a:off x="467544" y="1556792"/>
            <a:ext cx="75661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2987824" y="638132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Matteo Baroni</a:t>
            </a:r>
          </a:p>
        </p:txBody>
      </p:sp>
      <p:sp>
        <p:nvSpPr>
          <p:cNvPr id="7" name="Titolo 6"/>
          <p:cNvSpPr txBox="1">
            <a:spLocks noGrp="1"/>
          </p:cNvSpPr>
          <p:nvPr>
            <p:ph type="title"/>
          </p:nvPr>
        </p:nvSpPr>
        <p:spPr>
          <a:xfrm>
            <a:off x="251520" y="366073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Residential</a:t>
            </a:r>
            <a:r>
              <a:rPr lang="it-IT" sz="2800" dirty="0"/>
              <a:t> </a:t>
            </a:r>
            <a:r>
              <a:rPr lang="it-IT" sz="2800" dirty="0" smtClean="0"/>
              <a:t>trading</a:t>
            </a:r>
            <a:endParaRPr lang="it-IT" sz="2800" dirty="0"/>
          </a:p>
        </p:txBody>
      </p:sp>
      <p:pic>
        <p:nvPicPr>
          <p:cNvPr id="9" name="Immagine 8" descr="Osservatorio Cong sull'industria delle costruzioni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29929" r="25235" b="17730"/>
          <a:stretch/>
        </p:blipFill>
        <p:spPr>
          <a:xfrm>
            <a:off x="1691680" y="1268760"/>
            <a:ext cx="4954210" cy="421222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580443" y="5589240"/>
            <a:ext cx="5007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Source: Processing by ANCE </a:t>
            </a:r>
            <a:r>
              <a:rPr lang="it-IT" sz="1400" i="1" dirty="0" err="1" smtClean="0"/>
              <a:t>based</a:t>
            </a:r>
            <a:r>
              <a:rPr lang="it-IT" sz="1400" i="1" dirty="0" smtClean="0"/>
              <a:t> on Agenzia delle Entrate  </a:t>
            </a:r>
            <a:r>
              <a:rPr lang="it-IT" sz="1400" i="1" dirty="0" err="1" smtClean="0"/>
              <a:t>figures</a:t>
            </a:r>
            <a:endParaRPr lang="it-IT" sz="1400" i="1" dirty="0"/>
          </a:p>
        </p:txBody>
      </p:sp>
      <p:sp>
        <p:nvSpPr>
          <p:cNvPr id="3" name="Ovale 2"/>
          <p:cNvSpPr/>
          <p:nvPr/>
        </p:nvSpPr>
        <p:spPr>
          <a:xfrm>
            <a:off x="5868144" y="2780928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3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2987824" y="638132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Matteo Baroni</a:t>
            </a:r>
          </a:p>
        </p:txBody>
      </p:sp>
      <p:sp>
        <p:nvSpPr>
          <p:cNvPr id="7" name="Titolo 6"/>
          <p:cNvSpPr txBox="1">
            <a:spLocks noGrp="1"/>
          </p:cNvSpPr>
          <p:nvPr>
            <p:ph type="title"/>
          </p:nvPr>
        </p:nvSpPr>
        <p:spPr>
          <a:xfrm>
            <a:off x="251520" y="366073"/>
            <a:ext cx="7697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Corporate market  - Investments by location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501335" y="5589240"/>
            <a:ext cx="6167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Source: Processing by Nomisma </a:t>
            </a:r>
            <a:r>
              <a:rPr lang="it-IT" sz="1400" i="1" dirty="0" err="1" smtClean="0"/>
              <a:t>based</a:t>
            </a:r>
            <a:r>
              <a:rPr lang="it-IT" sz="1400" i="1" dirty="0" smtClean="0"/>
              <a:t> on Nomisma, BNP </a:t>
            </a:r>
            <a:r>
              <a:rPr lang="it-IT" sz="1400" i="1" dirty="0" err="1" smtClean="0"/>
              <a:t>Paribas</a:t>
            </a:r>
            <a:r>
              <a:rPr lang="it-IT" sz="1400" i="1" dirty="0" smtClean="0"/>
              <a:t> and CBRE </a:t>
            </a:r>
            <a:r>
              <a:rPr lang="it-IT" sz="1400" i="1" dirty="0" err="1" smtClean="0"/>
              <a:t>figures</a:t>
            </a:r>
            <a:endParaRPr lang="it-IT" sz="1400" i="1" dirty="0"/>
          </a:p>
        </p:txBody>
      </p:sp>
      <p:pic>
        <p:nvPicPr>
          <p:cNvPr id="4" name="Immagine 3" descr="Relazione del Presidente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35443" r="14069" b="3227"/>
          <a:stretch/>
        </p:blipFill>
        <p:spPr>
          <a:xfrm>
            <a:off x="841075" y="1268760"/>
            <a:ext cx="6759615" cy="420606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11760" y="5137447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Milan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839270" y="5167048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Rome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76056" y="5137447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Other</a:t>
            </a:r>
            <a:r>
              <a:rPr lang="it-IT" sz="14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cities</a:t>
            </a:r>
            <a:endParaRPr lang="it-IT" sz="1400" dirty="0" smtClean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987824" y="638132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Nome relatore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1520" y="1236816"/>
            <a:ext cx="78843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sz="5400" dirty="0"/>
              <a:t/>
            </a:r>
            <a:br>
              <a:rPr lang="it-IT" sz="5400" dirty="0"/>
            </a:br>
            <a:endParaRPr lang="it-IT" sz="5400" dirty="0"/>
          </a:p>
          <a:p>
            <a:r>
              <a:rPr lang="it-IT" sz="5400" i="1" dirty="0" err="1" smtClean="0"/>
              <a:t>Bedankt</a:t>
            </a:r>
            <a:r>
              <a:rPr lang="it-IT" sz="5400" i="1" dirty="0" smtClean="0"/>
              <a:t> </a:t>
            </a:r>
            <a:r>
              <a:rPr lang="it-IT" sz="5400" i="1" dirty="0" err="1"/>
              <a:t>voor</a:t>
            </a:r>
            <a:r>
              <a:rPr lang="it-IT" sz="5400" i="1" dirty="0"/>
              <a:t> </a:t>
            </a:r>
            <a:r>
              <a:rPr lang="it-IT" sz="5400" i="1" dirty="0" err="1" smtClean="0"/>
              <a:t>uw</a:t>
            </a:r>
            <a:r>
              <a:rPr lang="it-IT" sz="5400" i="1" dirty="0"/>
              <a:t> </a:t>
            </a:r>
            <a:r>
              <a:rPr lang="it-IT" sz="5400" i="1" dirty="0" err="1" smtClean="0"/>
              <a:t>aandacht</a:t>
            </a:r>
            <a:r>
              <a:rPr lang="it-IT" sz="54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813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2987824" y="638132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Matteo Baroni</a:t>
            </a:r>
          </a:p>
        </p:txBody>
      </p:sp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251520" y="366073"/>
            <a:ext cx="3207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Assimpredil</a:t>
            </a:r>
            <a:r>
              <a:rPr lang="it-IT" sz="2800" dirty="0" smtClean="0"/>
              <a:t> Ance</a:t>
            </a:r>
            <a:endParaRPr lang="it-IT" sz="2800" dirty="0"/>
          </a:p>
        </p:txBody>
      </p:sp>
      <p:pic>
        <p:nvPicPr>
          <p:cNvPr id="3" name="Immagine 2" descr="presentazione_Assimpredil_foto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t="15696" r="32034" b="12405"/>
          <a:stretch/>
        </p:blipFill>
        <p:spPr>
          <a:xfrm>
            <a:off x="4208737" y="1076446"/>
            <a:ext cx="3819647" cy="4930815"/>
          </a:xfrm>
          <a:prstGeom prst="rect">
            <a:avLst/>
          </a:prstGeom>
        </p:spPr>
      </p:pic>
      <p:pic>
        <p:nvPicPr>
          <p:cNvPr id="7" name="Immagine 6" descr="brochure_aie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t="10286" r="30039" b="46775"/>
          <a:stretch/>
        </p:blipFill>
        <p:spPr>
          <a:xfrm>
            <a:off x="150471" y="1268760"/>
            <a:ext cx="4005612" cy="3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2987824" y="638132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Matteo Baroni</a:t>
            </a:r>
          </a:p>
        </p:txBody>
      </p:sp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251520" y="366073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Why</a:t>
            </a:r>
            <a:r>
              <a:rPr lang="it-IT" sz="2800" dirty="0" smtClean="0"/>
              <a:t> Milan </a:t>
            </a:r>
            <a:endParaRPr lang="it-IT" sz="2800" dirty="0"/>
          </a:p>
        </p:txBody>
      </p:sp>
      <p:pic>
        <p:nvPicPr>
          <p:cNvPr id="2" name="Immagine 1" descr="Vincenzo Albanese_28102015.pdf (PROTETTO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t="29536" r="51293" b="22194"/>
          <a:stretch/>
        </p:blipFill>
        <p:spPr>
          <a:xfrm>
            <a:off x="3845121" y="1195751"/>
            <a:ext cx="4039247" cy="4392488"/>
          </a:xfrm>
          <a:prstGeom prst="rect">
            <a:avLst/>
          </a:prstGeom>
        </p:spPr>
      </p:pic>
      <p:pic>
        <p:nvPicPr>
          <p:cNvPr id="6" name="Immagine 5" descr="pages (2)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t="37300" r="60340" b="8185"/>
          <a:stretch/>
        </p:blipFill>
        <p:spPr>
          <a:xfrm>
            <a:off x="1146951" y="1206312"/>
            <a:ext cx="2416937" cy="451254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87624" y="5783750"/>
            <a:ext cx="2654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Source: JLL – </a:t>
            </a:r>
            <a:r>
              <a:rPr lang="it-IT" sz="1400" i="1" dirty="0" err="1" smtClean="0"/>
              <a:t>Why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invest</a:t>
            </a:r>
            <a:r>
              <a:rPr lang="it-IT" sz="1400" i="1" dirty="0" smtClean="0"/>
              <a:t> in Milan?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4553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2987824" y="638132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Matteo Baroni</a:t>
            </a:r>
          </a:p>
        </p:txBody>
      </p:sp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251520" y="212185"/>
            <a:ext cx="6449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Milan in </a:t>
            </a:r>
            <a:r>
              <a:rPr lang="it-IT" sz="2400" dirty="0" err="1" smtClean="0"/>
              <a:t>Europe’s</a:t>
            </a:r>
            <a:r>
              <a:rPr lang="it-IT" sz="2400" dirty="0" smtClean="0"/>
              <a:t> 10 </a:t>
            </a:r>
            <a:r>
              <a:rPr lang="it-IT" sz="2400" dirty="0" err="1" smtClean="0"/>
              <a:t>most</a:t>
            </a:r>
            <a:r>
              <a:rPr lang="it-IT" sz="2400" dirty="0" smtClean="0"/>
              <a:t> </a:t>
            </a:r>
            <a:r>
              <a:rPr lang="it-IT" sz="2400" dirty="0" err="1" smtClean="0"/>
              <a:t>active</a:t>
            </a:r>
            <a:r>
              <a:rPr lang="it-IT" sz="2400" dirty="0" smtClean="0"/>
              <a:t> </a:t>
            </a:r>
            <a:r>
              <a:rPr lang="it-IT" sz="2400" dirty="0" err="1" smtClean="0"/>
              <a:t>markets</a:t>
            </a:r>
            <a:r>
              <a:rPr lang="it-IT" sz="2400" dirty="0" smtClean="0"/>
              <a:t> –</a:t>
            </a:r>
            <a:br>
              <a:rPr lang="it-IT" sz="2400" dirty="0" smtClean="0"/>
            </a:br>
            <a:r>
              <a:rPr lang="it-IT" sz="2400" dirty="0" smtClean="0"/>
              <a:t>Q4 2014-Q3 2015 (</a:t>
            </a:r>
            <a:r>
              <a:rPr lang="it-IT" sz="2400" dirty="0" err="1" smtClean="0"/>
              <a:t>billions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157192"/>
            <a:ext cx="447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Source: PWC - </a:t>
            </a:r>
            <a:r>
              <a:rPr lang="it-IT" sz="1400" i="1" dirty="0" err="1" smtClean="0"/>
              <a:t>Emerging</a:t>
            </a:r>
            <a:r>
              <a:rPr lang="it-IT" sz="1400" i="1" dirty="0" smtClean="0"/>
              <a:t> Trends in Real Estate Europe 2016 </a:t>
            </a:r>
            <a:endParaRPr lang="it-IT" sz="1400" i="1" dirty="0"/>
          </a:p>
        </p:txBody>
      </p:sp>
      <p:pic>
        <p:nvPicPr>
          <p:cNvPr id="7" name="Immagine 6" descr="emerging-trends-in-real-estate-europe-2016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2911" r="5409" b="15664"/>
          <a:stretch/>
        </p:blipFill>
        <p:spPr>
          <a:xfrm>
            <a:off x="179512" y="1556792"/>
            <a:ext cx="7870785" cy="3526688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6156176" y="3861048"/>
            <a:ext cx="792088" cy="1089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4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2987824" y="638132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Matteo Baroni</a:t>
            </a:r>
          </a:p>
        </p:txBody>
      </p:sp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251520" y="366073"/>
            <a:ext cx="4599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Italian</a:t>
            </a:r>
            <a:r>
              <a:rPr lang="it-IT" sz="2800" dirty="0" smtClean="0"/>
              <a:t> </a:t>
            </a:r>
            <a:r>
              <a:rPr lang="it-IT" sz="2800" dirty="0" err="1" smtClean="0"/>
              <a:t>entreprises</a:t>
            </a:r>
            <a:r>
              <a:rPr lang="it-IT" sz="2800" dirty="0" smtClean="0"/>
              <a:t> </a:t>
            </a:r>
            <a:r>
              <a:rPr lang="it-IT" sz="2800" dirty="0" err="1" smtClean="0"/>
              <a:t>abroad</a:t>
            </a:r>
            <a:endParaRPr lang="it-IT" sz="2800" dirty="0"/>
          </a:p>
        </p:txBody>
      </p:sp>
      <p:pic>
        <p:nvPicPr>
          <p:cNvPr id="5" name="Immagine 4" descr="Brochure 2015 eng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5359" r="43536" b="31347"/>
          <a:stretch/>
        </p:blipFill>
        <p:spPr>
          <a:xfrm>
            <a:off x="755576" y="1412776"/>
            <a:ext cx="6840760" cy="384213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681874" y="5157192"/>
            <a:ext cx="583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Source: ANCE, SURVEY 2015 – The </a:t>
            </a:r>
            <a:r>
              <a:rPr lang="it-IT" sz="1400" i="1" dirty="0" err="1" smtClean="0"/>
              <a:t>Italian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construction</a:t>
            </a:r>
            <a:r>
              <a:rPr lang="it-IT" sz="1400" i="1" dirty="0" smtClean="0"/>
              <a:t> companies in the world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25894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2987824" y="638132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Matteo Baroni</a:t>
            </a:r>
          </a:p>
        </p:txBody>
      </p:sp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251520" y="366073"/>
            <a:ext cx="456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Italian</a:t>
            </a:r>
            <a:r>
              <a:rPr lang="it-IT" sz="2800" dirty="0" smtClean="0"/>
              <a:t> </a:t>
            </a:r>
            <a:r>
              <a:rPr lang="it-IT" sz="2800" dirty="0" err="1"/>
              <a:t>e</a:t>
            </a:r>
            <a:r>
              <a:rPr lang="it-IT" sz="2800" dirty="0" err="1" smtClean="0"/>
              <a:t>ntreprises</a:t>
            </a:r>
            <a:r>
              <a:rPr lang="it-IT" sz="2800" dirty="0" smtClean="0"/>
              <a:t> </a:t>
            </a:r>
            <a:r>
              <a:rPr lang="it-IT" sz="2800" dirty="0" err="1" smtClean="0"/>
              <a:t>abroad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81874" y="5569495"/>
            <a:ext cx="583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Source: ANCE, SURVEY 2015 – The </a:t>
            </a:r>
            <a:r>
              <a:rPr lang="it-IT" sz="1400" i="1" dirty="0" err="1" smtClean="0"/>
              <a:t>Italian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construction</a:t>
            </a:r>
            <a:r>
              <a:rPr lang="it-IT" sz="1400" i="1" dirty="0" smtClean="0"/>
              <a:t> companies in the world</a:t>
            </a:r>
            <a:endParaRPr lang="it-IT" sz="1400" i="1" dirty="0"/>
          </a:p>
        </p:txBody>
      </p:sp>
      <p:pic>
        <p:nvPicPr>
          <p:cNvPr id="3" name="Immagine 2" descr="Brochure 2015 eng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12489" r="42891" b="29451"/>
          <a:stretch/>
        </p:blipFill>
        <p:spPr>
          <a:xfrm>
            <a:off x="1763688" y="1103491"/>
            <a:ext cx="5256584" cy="45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2987824" y="638132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Matteo Baroni</a:t>
            </a:r>
          </a:p>
        </p:txBody>
      </p:sp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251520" y="366073"/>
            <a:ext cx="4599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Italian</a:t>
            </a:r>
            <a:r>
              <a:rPr lang="it-IT" sz="2800" dirty="0" smtClean="0"/>
              <a:t> </a:t>
            </a:r>
            <a:r>
              <a:rPr lang="it-IT" sz="2800" dirty="0" err="1" smtClean="0"/>
              <a:t>entreprises</a:t>
            </a:r>
            <a:r>
              <a:rPr lang="it-IT" sz="2800" dirty="0" smtClean="0"/>
              <a:t> </a:t>
            </a:r>
            <a:r>
              <a:rPr lang="it-IT" sz="2800" dirty="0" err="1" smtClean="0"/>
              <a:t>abroad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81874" y="5569495"/>
            <a:ext cx="583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Source: ANCE, SURVEY 2015 – The </a:t>
            </a:r>
            <a:r>
              <a:rPr lang="it-IT" sz="1400" i="1" dirty="0" err="1" smtClean="0"/>
              <a:t>Italian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construction</a:t>
            </a:r>
            <a:r>
              <a:rPr lang="it-IT" sz="1400" i="1" dirty="0" smtClean="0"/>
              <a:t> companies in the world</a:t>
            </a:r>
            <a:endParaRPr lang="it-IT" sz="1400" i="1" dirty="0"/>
          </a:p>
        </p:txBody>
      </p:sp>
      <p:pic>
        <p:nvPicPr>
          <p:cNvPr id="2" name="Immagine 1" descr="Brochure 2015 eng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t="37300" r="42504" b="14301"/>
          <a:stretch/>
        </p:blipFill>
        <p:spPr>
          <a:xfrm>
            <a:off x="1259632" y="1268760"/>
            <a:ext cx="6264696" cy="41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2987824" y="638132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Matteo Baroni</a:t>
            </a:r>
          </a:p>
        </p:txBody>
      </p:sp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251520" y="366073"/>
            <a:ext cx="4599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Italian</a:t>
            </a:r>
            <a:r>
              <a:rPr lang="it-IT" sz="2800" dirty="0" smtClean="0"/>
              <a:t> </a:t>
            </a:r>
            <a:r>
              <a:rPr lang="it-IT" sz="2800" dirty="0" err="1" smtClean="0"/>
              <a:t>entreprises</a:t>
            </a:r>
            <a:r>
              <a:rPr lang="it-IT" sz="2800" dirty="0" smtClean="0"/>
              <a:t> </a:t>
            </a:r>
            <a:r>
              <a:rPr lang="it-IT" sz="2800" dirty="0" err="1" smtClean="0"/>
              <a:t>abroad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81874" y="5569495"/>
            <a:ext cx="583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Source: ANCE, SURVEY 2015 – The </a:t>
            </a:r>
            <a:r>
              <a:rPr lang="it-IT" sz="1400" i="1" dirty="0" err="1" smtClean="0"/>
              <a:t>Italian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construction</a:t>
            </a:r>
            <a:r>
              <a:rPr lang="it-IT" sz="1400" i="1" dirty="0" smtClean="0"/>
              <a:t> companies in the world</a:t>
            </a:r>
            <a:endParaRPr lang="it-IT" sz="1400" i="1" dirty="0"/>
          </a:p>
        </p:txBody>
      </p:sp>
      <p:pic>
        <p:nvPicPr>
          <p:cNvPr id="3" name="Immagine 2" descr="Brochure 2015 eng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30211" r="26089" b="14300"/>
          <a:stretch/>
        </p:blipFill>
        <p:spPr>
          <a:xfrm>
            <a:off x="1619672" y="1085092"/>
            <a:ext cx="5760640" cy="44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2987824" y="638132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Matteo Baroni</a:t>
            </a:r>
          </a:p>
        </p:txBody>
      </p:sp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GDP -  </a:t>
            </a:r>
            <a:r>
              <a:rPr lang="it-IT" sz="2800" dirty="0" err="1" smtClean="0"/>
              <a:t>Var</a:t>
            </a:r>
            <a:r>
              <a:rPr lang="it-IT" sz="2800" dirty="0"/>
              <a:t> </a:t>
            </a:r>
            <a:r>
              <a:rPr lang="it-IT" sz="2800" dirty="0" smtClean="0"/>
              <a:t>% vs the </a:t>
            </a:r>
            <a:r>
              <a:rPr lang="it-IT" sz="2800" dirty="0" err="1" smtClean="0"/>
              <a:t>prevoius</a:t>
            </a:r>
            <a:r>
              <a:rPr lang="it-IT" sz="2800" dirty="0" smtClean="0"/>
              <a:t> </a:t>
            </a:r>
            <a:r>
              <a:rPr lang="it-IT" sz="2800" dirty="0" err="1" smtClean="0"/>
              <a:t>year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7650"/>
            <a:ext cx="73406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331640" y="5346700"/>
            <a:ext cx="3882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Source: Processing by ANCE </a:t>
            </a:r>
            <a:r>
              <a:rPr lang="it-IT" sz="1400" i="1" dirty="0" err="1" smtClean="0"/>
              <a:t>based</a:t>
            </a:r>
            <a:r>
              <a:rPr lang="it-IT" sz="1400" i="1" dirty="0" smtClean="0"/>
              <a:t> on ISTAT  </a:t>
            </a:r>
            <a:r>
              <a:rPr lang="it-IT" sz="1400" i="1" dirty="0" err="1" smtClean="0"/>
              <a:t>figures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1107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500" dirty="0" err="1" smtClean="0">
            <a:solidFill>
              <a:schemeClr val="bg1"/>
            </a:solidFill>
            <a:latin typeface="Arial Black" panose="020B0A040201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5DFD073-B453-4015-AAFE-177A97C6F34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7605F0D-B2C0-400C-A98D-D201A800E5B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7DEF7D9-E94C-49DB-B7D4-A06C8FB3633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511</Words>
  <Application>Microsoft Office PowerPoint</Application>
  <PresentationFormat>Presentazione su schermo (4:3)</PresentationFormat>
  <Paragraphs>64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Assimpredil Ance</vt:lpstr>
      <vt:lpstr>Why Milan </vt:lpstr>
      <vt:lpstr>Milan in Europe’s 10 most active markets – Q4 2014-Q3 2015 (billions)</vt:lpstr>
      <vt:lpstr>Italian entreprises abroad</vt:lpstr>
      <vt:lpstr>Italian entreprises abroad</vt:lpstr>
      <vt:lpstr>Italian entreprises abroad</vt:lpstr>
      <vt:lpstr>Italian entreprises abroad</vt:lpstr>
      <vt:lpstr>GDP -  Var % vs the prevoius year</vt:lpstr>
      <vt:lpstr>Housing market</vt:lpstr>
      <vt:lpstr>Residential trading</vt:lpstr>
      <vt:lpstr>Corporate market  - Investments by location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Procacci Giovanni</dc:creator>
  <cp:lastModifiedBy>Microsoft</cp:lastModifiedBy>
  <cp:revision>22</cp:revision>
  <cp:lastPrinted>2016-09-20T10:59:41Z</cp:lastPrinted>
  <dcterms:created xsi:type="dcterms:W3CDTF">2015-04-13T15:50:43Z</dcterms:created>
  <dcterms:modified xsi:type="dcterms:W3CDTF">2016-09-20T11:00:01Z</dcterms:modified>
</cp:coreProperties>
</file>